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69" r:id="rId2"/>
    <p:sldId id="261" r:id="rId3"/>
    <p:sldId id="275" r:id="rId4"/>
    <p:sldId id="277" r:id="rId5"/>
    <p:sldId id="276" r:id="rId6"/>
    <p:sldId id="279" r:id="rId7"/>
    <p:sldId id="281" r:id="rId8"/>
    <p:sldId id="278" r:id="rId9"/>
    <p:sldId id="280" r:id="rId10"/>
    <p:sldId id="282" r:id="rId11"/>
    <p:sldId id="283" r:id="rId12"/>
    <p:sldId id="271" r:id="rId13"/>
    <p:sldId id="273" r:id="rId14"/>
    <p:sldId id="265" r:id="rId15"/>
    <p:sldId id="270" r:id="rId16"/>
    <p:sldId id="268" r:id="rId17"/>
  </p:sldIdLst>
  <p:sldSz cx="5761038" cy="3240088"/>
  <p:notesSz cx="6858000" cy="9144000"/>
  <p:defaultTextStyle>
    <a:defPPr>
      <a:defRPr lang="ru-RU"/>
    </a:defPPr>
    <a:lvl1pPr marL="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71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43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15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87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58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6204" autoAdjust="0"/>
    <p:restoredTop sz="79391" autoAdjust="0"/>
  </p:normalViewPr>
  <p:slideViewPr>
    <p:cSldViewPr>
      <p:cViewPr>
        <p:scale>
          <a:sx n="154" d="100"/>
          <a:sy n="154" d="100"/>
        </p:scale>
        <p:origin x="-630" y="-114"/>
      </p:cViewPr>
      <p:guideLst>
        <p:guide orient="horz" pos="1021"/>
        <p:guide pos="18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686E8-63F1-4393-BA09-F99F42F2482D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8FCBC-3DB9-40FF-968E-7350058BD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49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2571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5143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7715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10287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12858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2078" y="1006528"/>
            <a:ext cx="4896882" cy="694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4156" y="1836050"/>
            <a:ext cx="4032727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76752" y="129754"/>
            <a:ext cx="1296234" cy="2764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8052" y="129754"/>
            <a:ext cx="3792683" cy="2764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082" y="2082057"/>
            <a:ext cx="4896882" cy="64351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5082" y="1373288"/>
            <a:ext cx="4896882" cy="708769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8052" y="756021"/>
            <a:ext cx="2544458" cy="213830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928528" y="756021"/>
            <a:ext cx="2544458" cy="213830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052" y="725270"/>
            <a:ext cx="2545459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8052" y="1027528"/>
            <a:ext cx="2545459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26528" y="725270"/>
            <a:ext cx="2546459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26528" y="1027528"/>
            <a:ext cx="2546459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052" y="129003"/>
            <a:ext cx="1895342" cy="54901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52406" y="129004"/>
            <a:ext cx="3220580" cy="27653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8052" y="678019"/>
            <a:ext cx="1895342" cy="2216310"/>
          </a:xfrm>
        </p:spPr>
        <p:txBody>
          <a:bodyPr/>
          <a:lstStyle>
            <a:lvl1pPr marL="0" indent="0">
              <a:buNone/>
              <a:defRPr sz="8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9204" y="2268061"/>
            <a:ext cx="3456623" cy="267758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29204" y="289508"/>
            <a:ext cx="3456623" cy="1944053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600"/>
            </a:lvl2pPr>
            <a:lvl3pPr marL="514350" indent="0">
              <a:buNone/>
              <a:defRPr sz="1400"/>
            </a:lvl3pPr>
            <a:lvl4pPr marL="771525" indent="0">
              <a:buNone/>
              <a:defRPr sz="1100"/>
            </a:lvl4pPr>
            <a:lvl5pPr marL="1028700" indent="0">
              <a:buNone/>
              <a:defRPr sz="1100"/>
            </a:lvl5pPr>
            <a:lvl6pPr marL="1285875" indent="0">
              <a:buNone/>
              <a:defRPr sz="1100"/>
            </a:lvl6pPr>
            <a:lvl7pPr marL="1543050" indent="0">
              <a:buNone/>
              <a:defRPr sz="1100"/>
            </a:lvl7pPr>
            <a:lvl8pPr marL="1800225" indent="0">
              <a:buNone/>
              <a:defRPr sz="1100"/>
            </a:lvl8pPr>
            <a:lvl9pPr marL="2057400" indent="0">
              <a:buNone/>
              <a:defRPr sz="11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29204" y="2535819"/>
            <a:ext cx="3456623" cy="380260"/>
          </a:xfrm>
        </p:spPr>
        <p:txBody>
          <a:bodyPr/>
          <a:lstStyle>
            <a:lvl1pPr marL="0" indent="0">
              <a:buNone/>
              <a:defRPr sz="8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052" y="129754"/>
            <a:ext cx="5184934" cy="540015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052" y="756021"/>
            <a:ext cx="5184934" cy="2138308"/>
          </a:xfrm>
          <a:prstGeom prst="rect">
            <a:avLst/>
          </a:prstGeom>
        </p:spPr>
        <p:txBody>
          <a:bodyPr vert="horz" lIns="51435" tIns="25718" rIns="51435" bIns="2571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88052" y="3003082"/>
            <a:ext cx="1344242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41C25-58D4-4373-AC66-8BC75F37F93C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968355" y="3003082"/>
            <a:ext cx="1824329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128744" y="3003082"/>
            <a:ext cx="1344242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514350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9" indent="-160734" algn="l" defTabSz="51435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1521275" y="225006"/>
            <a:ext cx="4225761" cy="540015"/>
          </a:xfrm>
        </p:spPr>
        <p:txBody>
          <a:bodyPr/>
          <a:lstStyle/>
          <a:p>
            <a:pPr algn="l" eaLnBrk="1" hangingPunct="1"/>
            <a:r>
              <a:rPr lang="en-US" sz="1800" b="1"/>
              <a:t>AL-FARABI KAZAKH NATIONAL UNIVERSITY</a:t>
            </a:r>
            <a:endParaRPr lang="ru-RU" sz="1800" b="1"/>
          </a:p>
        </p:txBody>
      </p:sp>
      <p:sp>
        <p:nvSpPr>
          <p:cNvPr id="2052" name="TextBox 10"/>
          <p:cNvSpPr txBox="1">
            <a:spLocks noChangeArrowheads="1"/>
          </p:cNvSpPr>
          <p:nvPr/>
        </p:nvSpPr>
        <p:spPr bwMode="auto">
          <a:xfrm>
            <a:off x="1662300" y="1545792"/>
            <a:ext cx="2806506" cy="4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35" tIns="25718" rIns="51435" bIns="25718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en-US" sz="1400" b="1" dirty="0" smtClean="0">
                <a:latin typeface="Arial" charset="0"/>
              </a:rPr>
              <a:t>Lecture 11: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Teaching  speaking in English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2053" name="TextBox 11"/>
          <p:cNvSpPr txBox="1">
            <a:spLocks noChangeArrowheads="1"/>
          </p:cNvSpPr>
          <p:nvPr/>
        </p:nvSpPr>
        <p:spPr bwMode="auto">
          <a:xfrm>
            <a:off x="1662300" y="2062556"/>
            <a:ext cx="3131565" cy="91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35" tIns="25718" rIns="51435" bIns="25718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endParaRPr lang="en-US" sz="1400" b="1" dirty="0">
              <a:latin typeface="Arial" charset="0"/>
            </a:endParaRPr>
          </a:p>
          <a:p>
            <a:r>
              <a:rPr lang="en-US" sz="1400" b="1" dirty="0">
                <a:latin typeface="Arial" charset="0"/>
              </a:rPr>
              <a:t>Name of author: </a:t>
            </a:r>
            <a:r>
              <a:rPr lang="en-US" sz="1400" b="1" dirty="0" err="1">
                <a:latin typeface="Arial" charset="0"/>
              </a:rPr>
              <a:t>Aliakbarova</a:t>
            </a:r>
            <a:r>
              <a:rPr lang="en-US" sz="1400" b="1" dirty="0">
                <a:latin typeface="Arial" charset="0"/>
              </a:rPr>
              <a:t> A.</a:t>
            </a:r>
            <a:endParaRPr lang="ru-RU" sz="1400" b="1" dirty="0">
              <a:latin typeface="Arial" charset="0"/>
            </a:endParaRPr>
          </a:p>
          <a:p>
            <a:r>
              <a:rPr lang="en-US" sz="1400" b="1" dirty="0">
                <a:latin typeface="Arial" charset="0"/>
              </a:rPr>
              <a:t>academic degree</a:t>
            </a:r>
            <a:r>
              <a:rPr lang="ru-RU" sz="1400" b="1" dirty="0">
                <a:latin typeface="Arial" charset="0"/>
              </a:rPr>
              <a:t>, </a:t>
            </a:r>
            <a:r>
              <a:rPr lang="en-US" sz="1400" b="1" dirty="0">
                <a:latin typeface="Arial" charset="0"/>
              </a:rPr>
              <a:t>position: </a:t>
            </a:r>
            <a:r>
              <a:rPr lang="en-US" sz="1400" b="1" dirty="0" smtClean="0">
                <a:latin typeface="Arial" charset="0"/>
              </a:rPr>
              <a:t>Doctor PhD, senior </a:t>
            </a:r>
            <a:r>
              <a:rPr lang="en-US" sz="1400" b="1" dirty="0">
                <a:latin typeface="Arial" charset="0"/>
              </a:rPr>
              <a:t>lecturer</a:t>
            </a:r>
            <a:r>
              <a:rPr lang="ru-RU" sz="1400" b="1" dirty="0">
                <a:latin typeface="Arial" charset="0"/>
              </a:rPr>
              <a:t> </a:t>
            </a:r>
          </a:p>
        </p:txBody>
      </p:sp>
      <p:pic>
        <p:nvPicPr>
          <p:cNvPr id="2054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34" y="132004"/>
            <a:ext cx="964293" cy="847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446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ommunicative </a:t>
            </a:r>
            <a:r>
              <a:rPr lang="en-US" dirty="0"/>
              <a:t>competence elements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linguistic competence </a:t>
            </a:r>
            <a:r>
              <a:rPr lang="en-US" dirty="0" smtClean="0"/>
              <a:t>(grammar structures, </a:t>
            </a:r>
            <a:r>
              <a:rPr lang="en-US" dirty="0"/>
              <a:t>functions and </a:t>
            </a:r>
            <a:r>
              <a:rPr lang="en-US" dirty="0" smtClean="0"/>
              <a:t>lexis); </a:t>
            </a:r>
          </a:p>
          <a:p>
            <a:r>
              <a:rPr lang="en-US" b="1" dirty="0" smtClean="0"/>
              <a:t>strategic </a:t>
            </a:r>
            <a:r>
              <a:rPr lang="en-US" b="1" dirty="0"/>
              <a:t>competence </a:t>
            </a:r>
            <a:r>
              <a:rPr lang="en-US" dirty="0" smtClean="0"/>
              <a:t> (</a:t>
            </a:r>
            <a:r>
              <a:rPr lang="en-US" dirty="0"/>
              <a:t>the ability to overcome difficulties when communication breakdowns </a:t>
            </a:r>
            <a:r>
              <a:rPr lang="en-US" dirty="0" smtClean="0"/>
              <a:t>occur); </a:t>
            </a:r>
          </a:p>
          <a:p>
            <a:r>
              <a:rPr lang="en-US" b="1" dirty="0" smtClean="0"/>
              <a:t>socio </a:t>
            </a:r>
            <a:r>
              <a:rPr lang="en-US" b="1" dirty="0"/>
              <a:t>linguistic competence </a:t>
            </a:r>
            <a:r>
              <a:rPr lang="en-US" dirty="0" smtClean="0"/>
              <a:t>(is </a:t>
            </a:r>
            <a:r>
              <a:rPr lang="en-US" dirty="0"/>
              <a:t>it appropriate to say certain things.</a:t>
            </a:r>
            <a:endParaRPr lang="ru-RU" dirty="0"/>
          </a:p>
          <a:p>
            <a:r>
              <a:rPr lang="en-US" b="1" dirty="0" smtClean="0"/>
              <a:t>discourse competence </a:t>
            </a:r>
            <a:r>
              <a:rPr lang="en-US" dirty="0" smtClean="0"/>
              <a:t>(</a:t>
            </a:r>
            <a:r>
              <a:rPr lang="en-US" dirty="0"/>
              <a:t>ability to produce coherent and cohesive utterances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729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8052" y="395908"/>
            <a:ext cx="5184934" cy="249842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b="1" dirty="0"/>
              <a:t>Grice's Maxims</a:t>
            </a:r>
          </a:p>
          <a:p>
            <a:r>
              <a:rPr lang="en-US" b="1" dirty="0"/>
              <a:t>The maxim of quantity</a:t>
            </a:r>
            <a:r>
              <a:rPr lang="en-US" dirty="0"/>
              <a:t>, where one tries to be as informative as one possibly can, and gives as much information as is needed, and no more.</a:t>
            </a:r>
          </a:p>
          <a:p>
            <a:r>
              <a:rPr lang="en-US" b="1" dirty="0"/>
              <a:t>The maxim of quality</a:t>
            </a:r>
            <a:r>
              <a:rPr lang="en-US" dirty="0"/>
              <a:t>, where one tries to be truthful, and does not give information that is false or that is not supported by evidence.</a:t>
            </a:r>
          </a:p>
          <a:p>
            <a:r>
              <a:rPr lang="en-US" b="1" dirty="0"/>
              <a:t>The maxim of relation</a:t>
            </a:r>
            <a:r>
              <a:rPr lang="en-US" dirty="0"/>
              <a:t>, where one tries to be relevant, and says things that are pertinent to the discussion.</a:t>
            </a:r>
          </a:p>
          <a:p>
            <a:r>
              <a:rPr lang="en-US" b="1" dirty="0"/>
              <a:t>The maxim of manner</a:t>
            </a:r>
            <a:r>
              <a:rPr lang="en-US" dirty="0"/>
              <a:t>, when one tries to be as clear, as brief, and as orderly as one can in what one says, and where one avoids obscurity and ambiguity.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3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231" y="179884"/>
            <a:ext cx="5328593" cy="648072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>
                <a:latin typeface="Arial" pitchFamily="34" charset="0"/>
                <a:cs typeface="Arial" pitchFamily="34" charset="0"/>
              </a:rPr>
              <a:t>Spontaneous </a:t>
            </a:r>
            <a:r>
              <a:rPr lang="en-US" sz="2700" b="1" dirty="0">
                <a:latin typeface="Arial" pitchFamily="34" charset="0"/>
                <a:cs typeface="Arial" pitchFamily="34" charset="0"/>
              </a:rPr>
              <a:t>(unprepared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) speech</a:t>
            </a:r>
            <a:endParaRPr lang="ru-RU" sz="2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0239" y="899964"/>
            <a:ext cx="5184754" cy="223217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speak on a subject suggested by the teacher (E.g. winter holidays, or Football match).</a:t>
            </a:r>
            <a:endParaRPr lang="ru-RU" sz="2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- speak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on the text 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read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(F.eg. Robin Hood).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- speak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on the text 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heard.</a:t>
            </a:r>
          </a:p>
          <a:p>
            <a:pPr marL="0" indent="0"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iscuss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a problem or problems touched upon in the test read or heard.</a:t>
            </a:r>
            <a:endParaRPr lang="ru-RU" sz="2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- have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an interview with “a foreigner”.</a:t>
            </a:r>
            <a:endParaRPr lang="ru-RU" sz="2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9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elp ‘a foreigner’. This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may be done directly or with the help of “an interpreter.”</a:t>
            </a:r>
            <a:endParaRPr lang="ru-RU" sz="2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5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80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279" y="129754"/>
            <a:ext cx="4752707" cy="540015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Prepared (ready-made speech)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8272" y="756021"/>
            <a:ext cx="4824714" cy="2138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It is considered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prepared</a:t>
            </a:r>
            <a:r>
              <a:rPr lang="en-US" dirty="0">
                <a:latin typeface="Arial" pitchFamily="34" charset="0"/>
                <a:cs typeface="Arial" pitchFamily="34" charset="0"/>
              </a:rPr>
              <a:t> when the pupil has been given time enough to think over its content and form.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US" dirty="0">
                <a:latin typeface="Arial" pitchFamily="34" charset="0"/>
                <a:cs typeface="Arial" pitchFamily="34" charset="0"/>
              </a:rPr>
              <a:t>can speak on the subject following the plan made either independently at home or in class under the teacher’s supervision.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65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8916" y="251892"/>
            <a:ext cx="3914070" cy="417877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Speaking exists in two forms: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28391" y="867565"/>
            <a:ext cx="3642830" cy="21602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800399" y="965702"/>
            <a:ext cx="34563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teaching 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monologue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we can easily distinguish three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stages: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arenR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statement level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228600" indent="-228600"/>
            <a:r>
              <a:rPr lang="en-US" sz="18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) the utterance level;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228600" indent="-228600"/>
            <a:r>
              <a:rPr lang="en-US" sz="18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) the discourse level.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4296" y="129754"/>
            <a:ext cx="4608690" cy="540015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Speaking exists in two forms: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720279" y="756021"/>
            <a:ext cx="4752706" cy="2138308"/>
          </a:xfrm>
        </p:spPr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When a pattern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dialogue</a:t>
            </a:r>
            <a:r>
              <a:rPr lang="en-US" dirty="0">
                <a:latin typeface="Arial" pitchFamily="34" charset="0"/>
                <a:cs typeface="Arial" pitchFamily="34" charset="0"/>
              </a:rPr>
              <a:t> is used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there </a:t>
            </a:r>
            <a:r>
              <a:rPr lang="en-US" dirty="0">
                <a:latin typeface="Arial" pitchFamily="34" charset="0"/>
                <a:cs typeface="Arial" pitchFamily="34" charset="0"/>
              </a:rPr>
              <a:t>are three stages in learning a dialogue: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>
                <a:latin typeface="Arial" pitchFamily="34" charset="0"/>
                <a:cs typeface="Arial" pitchFamily="34" charset="0"/>
              </a:rPr>
              <a:t>1) receptive;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>
                <a:latin typeface="Arial" pitchFamily="34" charset="0"/>
                <a:cs typeface="Arial" pitchFamily="34" charset="0"/>
              </a:rPr>
              <a:t>2) reproductive;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>
                <a:latin typeface="Arial" pitchFamily="34" charset="0"/>
                <a:cs typeface="Arial" pitchFamily="34" charset="0"/>
              </a:rPr>
              <a:t>3) constrictive (creative).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066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0398" y="129754"/>
            <a:ext cx="3672587" cy="540015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References: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0398" y="756021"/>
            <a:ext cx="3672587" cy="230418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Методика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обучения иностранным языкам в средней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школе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Составители Гез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1900" dirty="0" err="1" smtClean="0">
                <a:latin typeface="Arial" pitchFamily="34" charset="0"/>
                <a:cs typeface="Arial" pitchFamily="34" charset="0"/>
              </a:rPr>
              <a:t>др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. –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М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1982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2. G.V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Rogova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. “Methods of Teaching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English”. - Moscow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1978.</a:t>
            </a:r>
            <a:endParaRPr lang="ru-RU" sz="1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3.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Зимняя И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А Психологические аспекты обучения говорения на иностранном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языке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. -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М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1978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Image result for логотип каз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216" y="179884"/>
            <a:ext cx="1008111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endParaRPr lang="ru-RU" sz="1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944415" y="756020"/>
            <a:ext cx="3528571" cy="230418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https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://www.google.com/url?sa=i&amp;sourc=images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088431" y="334160"/>
            <a:ext cx="35781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 b="1" dirty="0" smtClean="0">
                <a:latin typeface="Arial" pitchFamily="34" charset="0"/>
                <a:cs typeface="Arial" pitchFamily="34" charset="0"/>
              </a:rPr>
              <a:t>Speech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is a bilateral process. It includes hearing, on the one hand, and speaking, on the other.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Image result for teaching speak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8431" y="1332012"/>
            <a:ext cx="3456384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Comments </a:t>
            </a:r>
            <a:r>
              <a:rPr lang="en-US" dirty="0" smtClean="0"/>
              <a:t>familiar </a:t>
            </a:r>
            <a:r>
              <a:rPr lang="en-US" dirty="0"/>
              <a:t>to many teachers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All my students can read and write well, but they are poor at speaking and listening.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of my students are too afraid to talk in class. They are shy and lack confidence.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of my students sound very “bookish” when they speak – it’s as if they are reading from a book! </a:t>
            </a:r>
            <a:endParaRPr lang="en-US" dirty="0" smtClean="0"/>
          </a:p>
          <a:p>
            <a:r>
              <a:rPr lang="en-US" dirty="0" smtClean="0"/>
              <a:t>My </a:t>
            </a:r>
            <a:r>
              <a:rPr lang="en-US" dirty="0"/>
              <a:t>students love to speak, but they make a lot of grammatical mistakes.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756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Conversation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(</a:t>
            </a:r>
            <a:r>
              <a:rPr lang="en-US" sz="1800" dirty="0"/>
              <a:t>the tip of the </a:t>
            </a:r>
            <a:r>
              <a:rPr lang="en-US" sz="1800" dirty="0" smtClean="0"/>
              <a:t>iceberg)</a:t>
            </a:r>
            <a:endParaRPr lang="ru-RU" sz="1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813" y="683940"/>
            <a:ext cx="2421400" cy="221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(underneath)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1300" b="1" dirty="0" smtClean="0"/>
              <a:t>Pronunciation		Functions</a:t>
            </a:r>
          </a:p>
          <a:p>
            <a:pPr marL="0" indent="0">
              <a:buNone/>
            </a:pPr>
            <a:r>
              <a:rPr lang="en-US" sz="1300" b="1" dirty="0" smtClean="0"/>
              <a:t>    -Prosody		Strategies</a:t>
            </a:r>
          </a:p>
          <a:p>
            <a:pPr marL="0" indent="0">
              <a:buNone/>
            </a:pPr>
            <a:r>
              <a:rPr lang="en-US" sz="1300" b="1" dirty="0" smtClean="0"/>
              <a:t>    -Articulation</a:t>
            </a:r>
          </a:p>
          <a:p>
            <a:pPr marL="0" indent="0">
              <a:buNone/>
            </a:pPr>
            <a:r>
              <a:rPr lang="en-US" sz="1300" b="1" dirty="0"/>
              <a:t> </a:t>
            </a:r>
            <a:r>
              <a:rPr lang="en-US" sz="1300" b="1" dirty="0" smtClean="0"/>
              <a:t>     Vocabulary</a:t>
            </a:r>
          </a:p>
          <a:p>
            <a:pPr marL="0" indent="0">
              <a:buNone/>
            </a:pPr>
            <a:r>
              <a:rPr lang="en-US" sz="1300" b="1" dirty="0"/>
              <a:t> </a:t>
            </a:r>
            <a:r>
              <a:rPr lang="en-US" sz="1300" b="1" dirty="0" smtClean="0"/>
              <a:t>     Grammar</a:t>
            </a:r>
          </a:p>
          <a:p>
            <a:pPr marL="0" indent="0">
              <a:buNone/>
            </a:pPr>
            <a:r>
              <a:rPr lang="en-US" sz="1300" b="1" dirty="0" smtClean="0"/>
              <a:t>      Markers</a:t>
            </a:r>
          </a:p>
          <a:p>
            <a:pPr marL="0" indent="0">
              <a:buNone/>
            </a:pPr>
            <a:r>
              <a:rPr lang="en-US" sz="1300" b="1" dirty="0"/>
              <a:t> </a:t>
            </a:r>
            <a:r>
              <a:rPr lang="en-US" sz="1300" b="1" dirty="0" smtClean="0"/>
              <a:t>      Linkers</a:t>
            </a:r>
          </a:p>
          <a:p>
            <a:pPr marL="0" indent="0">
              <a:buNone/>
            </a:pPr>
            <a:r>
              <a:rPr lang="en-US" sz="1300" b="1" dirty="0"/>
              <a:t> </a:t>
            </a:r>
            <a:r>
              <a:rPr lang="en-US" sz="1300" b="1" dirty="0" smtClean="0"/>
              <a:t>      Fillers</a:t>
            </a:r>
            <a:endParaRPr lang="ru-RU" sz="1300" b="1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347883" y="1369929"/>
            <a:ext cx="26046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16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teach speaking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Terminology</a:t>
            </a:r>
          </a:p>
          <a:p>
            <a:pPr marL="0" indent="0">
              <a:buNone/>
            </a:pPr>
            <a:r>
              <a:rPr lang="en-US" dirty="0" smtClean="0"/>
              <a:t>Exchanges</a:t>
            </a:r>
          </a:p>
          <a:p>
            <a:pPr>
              <a:buFontTx/>
              <a:buChar char="-"/>
            </a:pPr>
            <a:r>
              <a:rPr lang="en-US" dirty="0" smtClean="0"/>
              <a:t>Transactional</a:t>
            </a:r>
          </a:p>
          <a:p>
            <a:pPr>
              <a:buFontTx/>
              <a:buChar char="-"/>
            </a:pPr>
            <a:r>
              <a:rPr lang="en-US" dirty="0" smtClean="0"/>
              <a:t>Interactional</a:t>
            </a:r>
          </a:p>
          <a:p>
            <a:pPr marL="0" indent="0">
              <a:buNone/>
            </a:pPr>
            <a:r>
              <a:rPr lang="en-US" dirty="0" smtClean="0"/>
              <a:t>Adjacency pairs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952527" y="971972"/>
            <a:ext cx="2546459" cy="186680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Turn-taking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Communicative competence</a:t>
            </a:r>
          </a:p>
          <a:p>
            <a:pPr marL="0" indent="0">
              <a:buNone/>
            </a:pPr>
            <a:r>
              <a:rPr lang="en-US" dirty="0" smtClean="0"/>
              <a:t>Grice’s Maxims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78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88052" y="129755"/>
            <a:ext cx="5184934" cy="4101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Terminology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Utterance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any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speech sequence consisting of one or more words and preceded and followed by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silence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it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coextensive with a sentence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xchange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basic unit of conversation. When two people interact one person utters a sentence and another person receives understands and returns a response that's called an exchange.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19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8052" y="395908"/>
            <a:ext cx="5184934" cy="249842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b="1" dirty="0" smtClean="0"/>
              <a:t>Phatic speech </a:t>
            </a:r>
            <a:r>
              <a:rPr lang="en-US" dirty="0" smtClean="0"/>
              <a:t>- pertaining </a:t>
            </a:r>
            <a:r>
              <a:rPr lang="en-US" dirty="0"/>
              <a:t>to words used to convey any kind of social relationship </a:t>
            </a:r>
            <a:r>
              <a:rPr lang="en-US" dirty="0" err="1"/>
              <a:t>e.g</a:t>
            </a:r>
            <a:r>
              <a:rPr lang="en-US" dirty="0"/>
              <a:t> polite mood, rather than meaning; for example, "How are you?" is often not a literal question but is said only as a greeting. (Similarly, a response such as "Fine" is often not an accurate answer, but merely an acknowledgement of the greeting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An</a:t>
            </a:r>
            <a:r>
              <a:rPr lang="en-US" b="1" dirty="0"/>
              <a:t> adjacency pair</a:t>
            </a:r>
            <a:r>
              <a:rPr lang="en-US" i="1" dirty="0"/>
              <a:t> </a:t>
            </a:r>
            <a:r>
              <a:rPr lang="en-US" dirty="0"/>
              <a:t>is a two-part exchange in which the second </a:t>
            </a:r>
            <a:r>
              <a:rPr lang="en-US" dirty="0" smtClean="0"/>
              <a:t>utterance</a:t>
            </a:r>
            <a:r>
              <a:rPr lang="en-US" dirty="0"/>
              <a:t> is functionally dependent on the first, as exhibited in conventional greetings, invitations, and requests. It is also known as the concept of </a:t>
            </a:r>
            <a:r>
              <a:rPr lang="en-US" b="1" i="1" dirty="0" err="1"/>
              <a:t>nextness</a:t>
            </a:r>
            <a:r>
              <a:rPr lang="en-US" dirty="0"/>
              <a:t>. Each pair is spoken by a different person. </a:t>
            </a:r>
            <a:endParaRPr lang="en-US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37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Exchanges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Transactional / Interactional</a:t>
            </a:r>
            <a:endParaRPr lang="en-US" b="1" dirty="0"/>
          </a:p>
          <a:p>
            <a:pPr marL="0" indent="0" algn="just">
              <a:buNone/>
            </a:pPr>
            <a:r>
              <a:rPr lang="en-US" b="1" dirty="0"/>
              <a:t>Interactional</a:t>
            </a:r>
            <a:r>
              <a:rPr lang="en-US" dirty="0"/>
              <a:t> involves the give and take of information between persons. </a:t>
            </a:r>
            <a:r>
              <a:rPr lang="en-US" b="1" dirty="0"/>
              <a:t>Small talk and conversation</a:t>
            </a:r>
            <a:r>
              <a:rPr lang="en-US" dirty="0"/>
              <a:t> are examples of interactional talk, which refers to communication that primarily serves the purpose of social </a:t>
            </a:r>
            <a:r>
              <a:rPr lang="en-US" dirty="0" smtClean="0"/>
              <a:t>interaction. </a:t>
            </a:r>
            <a:r>
              <a:rPr lang="en-US" dirty="0" smtClean="0"/>
              <a:t>Both </a:t>
            </a:r>
            <a:r>
              <a:rPr lang="en-US" dirty="0"/>
              <a:t>participate in the exchanges of ideas, goods, services, whatever the mode of communication is.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b="1" dirty="0"/>
              <a:t>T</a:t>
            </a:r>
            <a:r>
              <a:rPr lang="en-US" b="1" dirty="0" smtClean="0"/>
              <a:t>ransaction</a:t>
            </a:r>
            <a:r>
              <a:rPr lang="en-US" dirty="0" smtClean="0"/>
              <a:t> </a:t>
            </a:r>
            <a:r>
              <a:rPr lang="en-US" dirty="0"/>
              <a:t>is an interaction that focuses on getting something done, rather than maintaining social </a:t>
            </a:r>
            <a:r>
              <a:rPr lang="en-US" dirty="0" smtClean="0"/>
              <a:t>interaction (</a:t>
            </a:r>
            <a:r>
              <a:rPr lang="en-US" dirty="0"/>
              <a:t>when people order a coffee, call someone for information or ask what the </a:t>
            </a:r>
            <a:r>
              <a:rPr lang="en-US" dirty="0" smtClean="0"/>
              <a:t>time).</a:t>
            </a:r>
            <a:r>
              <a:rPr lang="en-US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373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b="1" dirty="0"/>
              <a:t>Back </a:t>
            </a:r>
            <a:r>
              <a:rPr lang="en-US" b="1" dirty="0" err="1"/>
              <a:t>channelling</a:t>
            </a:r>
            <a:r>
              <a:rPr lang="en-US" dirty="0"/>
              <a:t> is the feedback which a listener gives to a speaker to show that (s)he is following, or understands what the speaker is </a:t>
            </a:r>
            <a:r>
              <a:rPr lang="en-US" dirty="0" smtClean="0"/>
              <a:t>saying (</a:t>
            </a:r>
            <a:r>
              <a:rPr lang="en-US" dirty="0"/>
              <a:t>Aha, yeah, nodding the </a:t>
            </a:r>
            <a:r>
              <a:rPr lang="en-US" dirty="0" smtClean="0"/>
              <a:t>head).</a:t>
            </a:r>
          </a:p>
          <a:p>
            <a:r>
              <a:rPr lang="en-US" b="1" dirty="0"/>
              <a:t>T</a:t>
            </a:r>
            <a:r>
              <a:rPr lang="en-US" b="1" dirty="0" smtClean="0"/>
              <a:t>urn-taking</a:t>
            </a:r>
            <a:r>
              <a:rPr lang="en-US" dirty="0" smtClean="0"/>
              <a:t> </a:t>
            </a:r>
            <a:r>
              <a:rPr lang="en-US" dirty="0"/>
              <a:t>is the skill of knowing when to start and finish a turn in a conversation. It is an important </a:t>
            </a:r>
            <a:r>
              <a:rPr lang="en-US" dirty="0" err="1"/>
              <a:t>organisational</a:t>
            </a:r>
            <a:r>
              <a:rPr lang="en-US" dirty="0"/>
              <a:t> tool in spoken </a:t>
            </a:r>
            <a:r>
              <a:rPr lang="en-US" b="1" dirty="0"/>
              <a:t>discourse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31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</TotalTime>
  <Words>734</Words>
  <Application>Microsoft Office PowerPoint</Application>
  <PresentationFormat>Произвольный</PresentationFormat>
  <Paragraphs>89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AL-FARABI KAZAKH NATIONAL UNIVERSITY</vt:lpstr>
      <vt:lpstr>Презентация PowerPoint</vt:lpstr>
      <vt:lpstr>Comments familiar to many teachers</vt:lpstr>
      <vt:lpstr>Conversation (the tip of the iceberg)</vt:lpstr>
      <vt:lpstr>How to teach speaking</vt:lpstr>
      <vt:lpstr>Terminology</vt:lpstr>
      <vt:lpstr>Презентация PowerPoint</vt:lpstr>
      <vt:lpstr>Exchanges</vt:lpstr>
      <vt:lpstr>Strategies</vt:lpstr>
      <vt:lpstr>Communicative competence elements </vt:lpstr>
      <vt:lpstr>Презентация PowerPoint</vt:lpstr>
      <vt:lpstr>Spontaneous (unprepared) speech</vt:lpstr>
      <vt:lpstr>Prepared (ready-made speech)</vt:lpstr>
      <vt:lpstr>Speaking exists in two forms:</vt:lpstr>
      <vt:lpstr>Speaking exists in two forms:</vt:lpstr>
      <vt:lpstr>References: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 speaking in english</dc:title>
  <dc:creator>shef</dc:creator>
  <cp:lastModifiedBy>User</cp:lastModifiedBy>
  <cp:revision>42</cp:revision>
  <dcterms:created xsi:type="dcterms:W3CDTF">2019-11-18T07:16:16Z</dcterms:created>
  <dcterms:modified xsi:type="dcterms:W3CDTF">2022-11-06T17:48:56Z</dcterms:modified>
</cp:coreProperties>
</file>